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3"/>
      <p:bold r:id="rId24"/>
      <p:italic r:id="rId25"/>
      <p:boldItalic r:id="rId26"/>
    </p:embeddedFont>
    <p:embeddedFont>
      <p:font typeface="Merriweather" panose="00000500000000000000" pitchFamily="2" charset="0"/>
      <p:regular r:id="rId27"/>
      <p:bold r:id="rId28"/>
      <p:italic r:id="rId29"/>
      <p:boldItalic r:id="rId30"/>
    </p:embeddedFont>
    <p:embeddedFont>
      <p:font typeface="Poppins" panose="000005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92" y="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34a023b155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34a023b155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4a023b155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34a023b155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34a023b155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34a023b155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4a023b15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34a023b15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32b43265e5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32b43265e5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1d213cf93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1d213cf93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1d213cf93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1d213cf93d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3628c394b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3628c394b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32bb2e66b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32bb2e66b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2b43265e5_3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2b43265e5_3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69780be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69780be2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336844b85c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336844b85c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269780be2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269780be2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34a023b15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34a023b15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34a023b15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34a023b15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34a023b15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34a023b15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34a023b15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34a023b15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34a023b15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34a023b15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34a023b15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34a023b15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mural.co/invitation/mural/innovationboards1199/1655480055105?sender=u2c5b2c79737f7f77a4414029&amp;key=bd61f5af-74d7-4b4f-bd96-55e9f5d01347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google.com/spreadsheets/d/1UIjQHvfu_BeckYsduvsBKHuRFIomydPHnp5q-kg-0Jw/edit?usp=sharing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304200" y="251650"/>
            <a:ext cx="8535600" cy="45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815325" y="1710400"/>
            <a:ext cx="57978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Merriweather"/>
                <a:ea typeface="Merriweather"/>
                <a:cs typeface="Merriweather"/>
                <a:sym typeface="Merriweather"/>
              </a:rPr>
              <a:t>Design review</a:t>
            </a:r>
            <a:endParaRPr sz="4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6291303" y="4371200"/>
            <a:ext cx="254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Sprint 5 — June 24, 2022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Initial finding #3</a:t>
            </a:r>
            <a:endParaRPr/>
          </a:p>
        </p:txBody>
      </p:sp>
      <p:sp>
        <p:nvSpPr>
          <p:cNvPr id="159" name="Google Shape;159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For participants without VA health care, Hypothesis 1 performed better.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With the high success rate of “get” tasks, it makes sense that participants without health care 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In both hypotheses, participants without health care performed had greater success completing the “get” tasks. 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Initial finding #4 </a:t>
            </a:r>
            <a:endParaRPr/>
          </a:p>
        </p:txBody>
      </p:sp>
      <p:sp>
        <p:nvSpPr>
          <p:cNvPr id="165" name="Google Shape;165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745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Task 9 had the highest success rate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6" name="Google Shape;1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876" y="1691524"/>
            <a:ext cx="5137725" cy="1437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6176" y="3262948"/>
            <a:ext cx="5251323" cy="1492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3"/>
          <p:cNvSpPr txBox="1"/>
          <p:nvPr/>
        </p:nvSpPr>
        <p:spPr>
          <a:xfrm>
            <a:off x="3905108" y="4640367"/>
            <a:ext cx="248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Hypothesis 1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540808" y="3128967"/>
            <a:ext cx="248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Hypothesis 0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Initial finding #5</a:t>
            </a:r>
            <a:endParaRPr/>
          </a:p>
        </p:txBody>
      </p:sp>
      <p:sp>
        <p:nvSpPr>
          <p:cNvPr id="175" name="Google Shape;175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Task 5 had the lowest success rate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0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6" name="Google Shape;1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175" y="1674825"/>
            <a:ext cx="4943626" cy="136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1700" y="3191936"/>
            <a:ext cx="5175875" cy="16553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/>
          <p:nvPr/>
        </p:nvSpPr>
        <p:spPr>
          <a:xfrm>
            <a:off x="540808" y="3128967"/>
            <a:ext cx="248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Hypothesis 0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9" name="Google Shape;179;p24"/>
          <p:cNvSpPr txBox="1"/>
          <p:nvPr/>
        </p:nvSpPr>
        <p:spPr>
          <a:xfrm>
            <a:off x="3894335" y="4695087"/>
            <a:ext cx="248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Hypothesis 1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More to come…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5" name="Google Shape;185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June 17:  Recruiting more caregivers began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July 5: Estimated close of caregivers studies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July 8: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 Design Review—Complete research synthesis </a:t>
            </a:r>
            <a:br>
              <a:rPr lang="en">
                <a:latin typeface="Poppins"/>
                <a:ea typeface="Poppins"/>
                <a:cs typeface="Poppins"/>
                <a:sym typeface="Poppins"/>
              </a:rPr>
            </a:br>
            <a:r>
              <a:rPr lang="en">
                <a:latin typeface="Poppins"/>
                <a:ea typeface="Poppins"/>
                <a:cs typeface="Poppins"/>
                <a:sym typeface="Poppins"/>
              </a:rPr>
              <a:t>(with recommendations) with Veterans and Caregivers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/>
          <p:nvPr/>
        </p:nvSpPr>
        <p:spPr>
          <a:xfrm>
            <a:off x="301975" y="251650"/>
            <a:ext cx="8535600" cy="45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6"/>
          <p:cNvSpPr txBox="1"/>
          <p:nvPr/>
        </p:nvSpPr>
        <p:spPr>
          <a:xfrm>
            <a:off x="815325" y="1710400"/>
            <a:ext cx="6954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Merriweather"/>
                <a:ea typeface="Merriweather"/>
                <a:cs typeface="Merriweather"/>
                <a:sym typeface="Merriweather"/>
              </a:rPr>
              <a:t>1095-B </a:t>
            </a:r>
            <a:endParaRPr sz="4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Updates: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7" name="Google Shape;197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Content/Design review and approval 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Accessibility Analysis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Font typeface="Poppins"/>
              <a:buAutoNum type="arabicPeriod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Notifications: Determining best course of action.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Content Review/Approval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3" name="Google Shape;203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96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The design updates have been reviewed for content and design and approved by the Sitewide &amp; IA team</a:t>
            </a:r>
            <a:endParaRPr sz="120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529"/>
              </a:buClr>
              <a:buSzPts val="1200"/>
              <a:buFont typeface="Poppins"/>
              <a:buChar char="○"/>
            </a:pPr>
            <a:r>
              <a:rPr lang="en" sz="1200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Some minor edits to copy have been made</a:t>
            </a:r>
            <a:endParaRPr sz="120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529"/>
              </a:buClr>
              <a:buSzPts val="1200"/>
              <a:buFont typeface="Poppins"/>
              <a:buChar char="○"/>
            </a:pPr>
            <a:r>
              <a:rPr lang="en" sz="1200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“Information Alert Box” component deemed the appropriate component for use in this case.</a:t>
            </a:r>
            <a:endParaRPr sz="120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529"/>
              </a:buClr>
              <a:buSzPts val="1200"/>
              <a:buFont typeface="Poppins"/>
              <a:buChar char="○"/>
            </a:pPr>
            <a:r>
              <a:rPr lang="en" sz="1200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“Go Paperless….” copy determined to be effective and appropriate language.</a:t>
            </a:r>
            <a:endParaRPr sz="120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04" name="Google Shape;20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6575" y="554675"/>
            <a:ext cx="3919876" cy="430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2450" y="554675"/>
            <a:ext cx="4001251" cy="4411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Accessibility Analysis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1" name="Google Shape;211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60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The team reviewed the populated 1095-B PDF document with Angela Fowler. </a:t>
            </a:r>
            <a:endParaRPr sz="120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908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529"/>
              </a:buClr>
              <a:buSzPct val="100000"/>
              <a:buFont typeface="Poppins"/>
              <a:buChar char="○"/>
            </a:pPr>
            <a:r>
              <a:rPr lang="en" sz="1200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The document in its original state is accessible to the screen reader, but following processing/data population, it loses that accessibility</a:t>
            </a:r>
            <a:endParaRPr sz="120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908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529"/>
              </a:buClr>
              <a:buSzPct val="100000"/>
              <a:buFont typeface="Poppins"/>
              <a:buChar char="○"/>
            </a:pPr>
            <a:r>
              <a:rPr lang="en" sz="1200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Next step is to understand what happens during document flattening that makes content inaccessible and solutions.</a:t>
            </a:r>
            <a:endParaRPr sz="120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15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Options to investigate: </a:t>
            </a:r>
            <a:endParaRPr sz="115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96148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529"/>
              </a:buClr>
              <a:buSzPct val="100000"/>
              <a:buFont typeface="Poppins"/>
              <a:buChar char="●"/>
            </a:pPr>
            <a:r>
              <a:rPr lang="en" sz="1150" b="1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Create pdf in API without flattening (preferred)</a:t>
            </a:r>
            <a:endParaRPr sz="1150" b="1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96148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529"/>
              </a:buClr>
              <a:buSzPct val="100000"/>
              <a:buFont typeface="Poppins"/>
              <a:buChar char="●"/>
            </a:pPr>
            <a:r>
              <a:rPr lang="en" sz="1150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Use HTML version instead of PDF version of 1095-B form</a:t>
            </a:r>
            <a:endParaRPr sz="115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96148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529"/>
              </a:buClr>
              <a:buSzPct val="100000"/>
              <a:buFont typeface="Poppins"/>
              <a:buChar char="●"/>
            </a:pPr>
            <a:r>
              <a:rPr lang="en" sz="1150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Store entire PDFs in database as sent to us by Enrollment System</a:t>
            </a:r>
            <a:endParaRPr sz="115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296148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22529"/>
              </a:buClr>
              <a:buSzPct val="100000"/>
              <a:buFont typeface="Poppins"/>
              <a:buChar char="●"/>
            </a:pPr>
            <a:r>
              <a:rPr lang="en" sz="1150">
                <a:solidFill>
                  <a:srgbClr val="222529"/>
                </a:solidFill>
                <a:latin typeface="Poppins"/>
                <a:ea typeface="Poppins"/>
                <a:cs typeface="Poppins"/>
                <a:sym typeface="Poppins"/>
              </a:rPr>
              <a:t>Generate our own PDF replica from scratch</a:t>
            </a:r>
            <a:endParaRPr sz="115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200">
              <a:solidFill>
                <a:srgbClr val="22252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Notifications Process Map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7" name="Google Shape;217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6/16 spoke with Beverly Nelson, VANotify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6/17 spoke with Samara Strauss, VA Profile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6/23 synced with VANotify &amp; Profile teams to discuss building triggers (Beverly Nelson, Michael Richard)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Built process map based on details around flow that we received from VANotify &amp; Profiles team.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Annotated communication plan with government legal requirements.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1000"/>
              </a:spcAft>
              <a:buSzPts val="1200"/>
              <a:buFont typeface="Poppins"/>
              <a:buChar char="●"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Outlined next steps that will need to be taken for technical on our side and profiles teams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8" name="Google Shape;218;p30"/>
          <p:cNvSpPr txBox="1">
            <a:spLocks noGrp="1"/>
          </p:cNvSpPr>
          <p:nvPr>
            <p:ph type="body" idx="1"/>
          </p:nvPr>
        </p:nvSpPr>
        <p:spPr>
          <a:xfrm>
            <a:off x="7876762" y="4472150"/>
            <a:ext cx="1640100" cy="3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 b="1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View Mural Board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9" name="Google Shape;21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5100" y="1192850"/>
            <a:ext cx="4267199" cy="275779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 txBox="1">
            <a:spLocks noGrp="1"/>
          </p:cNvSpPr>
          <p:nvPr>
            <p:ph type="title"/>
          </p:nvPr>
        </p:nvSpPr>
        <p:spPr>
          <a:xfrm>
            <a:off x="370300" y="283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Updated documentation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25" name="Google Shape;2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600" y="1279375"/>
            <a:ext cx="1539326" cy="19877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26" name="Google Shape;22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575" y="2708800"/>
            <a:ext cx="1539324" cy="19892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27" name="Google Shape;22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2600" y="2820200"/>
            <a:ext cx="1202978" cy="155402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28" name="Google Shape;228;p31"/>
          <p:cNvSpPr txBox="1"/>
          <p:nvPr/>
        </p:nvSpPr>
        <p:spPr>
          <a:xfrm>
            <a:off x="780588" y="890950"/>
            <a:ext cx="1685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latin typeface="Century Gothic"/>
                <a:ea typeface="Century Gothic"/>
                <a:cs typeface="Century Gothic"/>
                <a:sym typeface="Century Gothic"/>
              </a:rPr>
              <a:t>HEC Documents</a:t>
            </a:r>
            <a:endParaRPr sz="1100" u="sng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30451" y="1570221"/>
            <a:ext cx="2012626" cy="26074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30" name="Google Shape;230;p31"/>
          <p:cNvSpPr txBox="1"/>
          <p:nvPr/>
        </p:nvSpPr>
        <p:spPr>
          <a:xfrm>
            <a:off x="3830413" y="1047025"/>
            <a:ext cx="2012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latin typeface="Century Gothic"/>
                <a:ea typeface="Century Gothic"/>
                <a:cs typeface="Century Gothic"/>
                <a:sym typeface="Century Gothic"/>
              </a:rPr>
              <a:t>Product Guide:</a:t>
            </a:r>
            <a:endParaRPr sz="1100" u="sng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latin typeface="Century Gothic"/>
                <a:ea typeface="Century Gothic"/>
                <a:cs typeface="Century Gothic"/>
                <a:sym typeface="Century Gothic"/>
              </a:rPr>
              <a:t>Call Center Review</a:t>
            </a:r>
            <a:endParaRPr sz="1100" u="sng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31" name="Google Shape;231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33910" y="1575163"/>
            <a:ext cx="2012626" cy="259759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32" name="Google Shape;232;p31"/>
          <p:cNvSpPr txBox="1"/>
          <p:nvPr/>
        </p:nvSpPr>
        <p:spPr>
          <a:xfrm>
            <a:off x="6533863" y="1131625"/>
            <a:ext cx="20127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latin typeface="Century Gothic"/>
                <a:ea typeface="Century Gothic"/>
                <a:cs typeface="Century Gothic"/>
                <a:sym typeface="Century Gothic"/>
              </a:rPr>
              <a:t>Cover Letter</a:t>
            </a:r>
            <a:endParaRPr sz="1100" u="sng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3" name="Google Shape;233;p31"/>
          <p:cNvSpPr txBox="1"/>
          <p:nvPr/>
        </p:nvSpPr>
        <p:spPr>
          <a:xfrm>
            <a:off x="3096096" y="4485900"/>
            <a:ext cx="5450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latin typeface="Century Gothic"/>
                <a:ea typeface="Century Gothic"/>
                <a:cs typeface="Century Gothic"/>
                <a:sym typeface="Century Gothic"/>
              </a:rPr>
              <a:t>https://mostudio.box.com/s/jaqtxzg1vwbgth1luh9lbzuum33ji18b</a:t>
            </a:r>
            <a:endParaRPr sz="1100" u="sng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Agenda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Health Hub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Poppins"/>
              <a:buChar char="○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Veterans research findings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Poppins"/>
              <a:buChar char="○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Next steps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1095-B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Poppins"/>
              <a:buChar char="○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Content office hours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Poppins"/>
              <a:buChar char="○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Accessibility review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Poppins"/>
              <a:buChar char="○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Notifications flow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Next Steps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9" name="Google Shape;239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Send copy and designs to Tarsha for review (if needed)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301975" y="251650"/>
            <a:ext cx="8535600" cy="457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/>
          <p:nvPr/>
        </p:nvSpPr>
        <p:spPr>
          <a:xfrm>
            <a:off x="815325" y="1710400"/>
            <a:ext cx="68520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Health Hub — Veterans IA Tree Test Research Findings</a:t>
            </a:r>
            <a:endParaRPr sz="2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Background and goals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oppins"/>
                <a:ea typeface="Poppins"/>
                <a:cs typeface="Poppins"/>
                <a:sym typeface="Poppins"/>
              </a:rPr>
              <a:t>As the team considers where to include the Health Apartment on VA.gov, this research is an effort to update and improve the benefits-related information architecture of VA.gov.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latin typeface="Poppins"/>
                <a:ea typeface="Poppins"/>
                <a:cs typeface="Poppins"/>
                <a:sym typeface="Poppins"/>
              </a:rPr>
              <a:t>Goals:</a:t>
            </a:r>
            <a:endParaRPr sz="1600" b="1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Poppins"/>
                <a:ea typeface="Poppins"/>
                <a:cs typeface="Poppins"/>
                <a:sym typeface="Poppins"/>
              </a:rPr>
              <a:t>How we might create an experience that allows Veterans to easily find the content and tools they need based on where they are in their VA health care journey: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Font typeface="Poppins"/>
              <a:buChar char="●"/>
            </a:pPr>
            <a:r>
              <a:rPr lang="en" sz="1600">
                <a:latin typeface="Poppins"/>
                <a:ea typeface="Poppins"/>
                <a:cs typeface="Poppins"/>
                <a:sym typeface="Poppins"/>
              </a:rPr>
              <a:t>learning about the benefit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●"/>
            </a:pPr>
            <a:r>
              <a:rPr lang="en" sz="1600">
                <a:latin typeface="Poppins"/>
                <a:ea typeface="Poppins"/>
                <a:cs typeface="Poppins"/>
                <a:sym typeface="Poppins"/>
              </a:rPr>
              <a:t>applying for the benefit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●"/>
            </a:pPr>
            <a:r>
              <a:rPr lang="en" sz="1600">
                <a:latin typeface="Poppins"/>
                <a:ea typeface="Poppins"/>
                <a:cs typeface="Poppins"/>
                <a:sym typeface="Poppins"/>
              </a:rPr>
              <a:t>getting started with the benefit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Poppins"/>
              <a:buChar char="●"/>
            </a:pPr>
            <a:r>
              <a:rPr lang="en" sz="1600">
                <a:latin typeface="Poppins"/>
                <a:ea typeface="Poppins"/>
                <a:cs typeface="Poppins"/>
                <a:sym typeface="Poppins"/>
              </a:rPr>
              <a:t>or managing their care and health benefits?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" name="Google Shape;75;p16"/>
          <p:cNvSpPr txBox="1"/>
          <p:nvPr/>
        </p:nvSpPr>
        <p:spPr>
          <a:xfrm>
            <a:off x="6291303" y="4371200"/>
            <a:ext cx="254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Sprint 5 — June 24, 2022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Veteran journey &amp; OCTO-DE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How this research maps back to </a:t>
            </a:r>
            <a:r>
              <a:rPr lang="en" b="1">
                <a:latin typeface="Poppins"/>
                <a:ea typeface="Poppins"/>
                <a:cs typeface="Poppins"/>
                <a:sym typeface="Poppins"/>
              </a:rPr>
              <a:t>Veteran journey:</a:t>
            </a:r>
            <a:endParaRPr b="1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25755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Primary point in the Veteran journey: “Taking care of myself”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2575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Secondary points: “Starting up,” “Putting down roots,” “Retiring,” and “Aging”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OCTO-DE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 goals this research supports: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25755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Veterans and their families can find a single, authoritative source of information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2575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Veterans can manage their health services online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2575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Logged-in users have a personalized experience, with relevant and time-saving features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Participant Demographics</a:t>
            </a:r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46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Hypothesis 0: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 51 completed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Hypothesis 1: 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50 completed, 3 abandoned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Baseline: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 47 completed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81 participants are enrolled in VA health care.</a:t>
            </a:r>
            <a:endParaRPr b="1"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Findings may not include the range of perspectives from the following underserved Veteran groups: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0037" algn="l" rtl="0">
              <a:spcBef>
                <a:spcPts val="120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Have a cognitive disability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0037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Live in a rural area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0037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Have other than honorable discharge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0037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Are of immigrant origin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0037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Idefinity as Latinx or Asian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0037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Use assistive technology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3">
            <a:alphaModFix/>
          </a:blip>
          <a:srcRect t="59" b="49"/>
          <a:stretch/>
        </p:blipFill>
        <p:spPr>
          <a:xfrm>
            <a:off x="4331446" y="950802"/>
            <a:ext cx="4669128" cy="37435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6432976" y="4619225"/>
            <a:ext cx="254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4"/>
              </a:rPr>
              <a:t>Participant tracker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Initial findings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Hypothesis 1 performed better on “get” tasks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Hypothesis 0 performed better on “manage” tasks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For participants without VA health care, Hypothesis 1 </a:t>
            </a:r>
            <a:br>
              <a:rPr lang="en">
                <a:latin typeface="Poppins"/>
                <a:ea typeface="Poppins"/>
                <a:cs typeface="Poppins"/>
                <a:sym typeface="Poppins"/>
              </a:rPr>
            </a:br>
            <a:r>
              <a:rPr lang="en">
                <a:latin typeface="Poppins"/>
                <a:ea typeface="Poppins"/>
                <a:cs typeface="Poppins"/>
                <a:sym typeface="Poppins"/>
              </a:rPr>
              <a:t>performed better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For both hypotheses, Task 9 had the highest success rate*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AutoNum type="arabicPeriod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Task 5 had the lowest success rate for both hypotheses*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311700" y="4519500"/>
            <a:ext cx="8520600" cy="4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" sz="1065">
                <a:latin typeface="Poppins"/>
                <a:ea typeface="Poppins"/>
                <a:cs typeface="Poppins"/>
                <a:sym typeface="Poppins"/>
              </a:rPr>
              <a:t>*Task 6 was eliminated from analysis</a:t>
            </a:r>
            <a:endParaRPr sz="1065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Initial finding #1</a:t>
            </a: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63400" cy="37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Overall, Hypothesis 1 performed better on “get” tasks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08610" algn="l" rtl="0">
              <a:spcBef>
                <a:spcPts val="1000"/>
              </a:spcBef>
              <a:spcAft>
                <a:spcPts val="0"/>
              </a:spcAft>
              <a:buSzPct val="1000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First click after “VA benefits and </a:t>
            </a:r>
            <a:br>
              <a:rPr lang="en">
                <a:latin typeface="Poppins"/>
                <a:ea typeface="Poppins"/>
                <a:cs typeface="Poppins"/>
                <a:sym typeface="Poppins"/>
              </a:rPr>
            </a:br>
            <a:r>
              <a:rPr lang="en">
                <a:latin typeface="Poppins"/>
                <a:ea typeface="Poppins"/>
                <a:cs typeface="Poppins"/>
                <a:sym typeface="Poppins"/>
              </a:rPr>
              <a:t>health care”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083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Task 1 (Eligibility):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 “Health care” (71%)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29083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■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“Service member benefits” (20%)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0830" algn="l" rtl="0">
              <a:spcBef>
                <a:spcPts val="100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Task 2 (Enrollment): 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“Health care” (78%)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29083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■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“Service member benefits” (6%)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0830" algn="l" rtl="0">
              <a:spcBef>
                <a:spcPts val="100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Task 3 (Dental): 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“Health care” (86%)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29083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■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“Service member benefits” (12%)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0830" algn="l" rtl="0">
              <a:spcBef>
                <a:spcPts val="100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Task 4 (Mental health):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 “Health care” (78%)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29083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■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“Service member benefits” (12%)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0830" algn="l" rtl="0">
              <a:spcBef>
                <a:spcPts val="100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Task 5 (Copay): 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“Health care” (88%)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29083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■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“Service member benefits” (4%) 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0830" algn="l" rtl="0">
              <a:spcBef>
                <a:spcPts val="1000"/>
              </a:spcBef>
              <a:spcAft>
                <a:spcPts val="0"/>
              </a:spcAft>
              <a:buSzPct val="100000"/>
              <a:buFont typeface="Poppins"/>
              <a:buChar char="○"/>
            </a:pPr>
            <a:r>
              <a:rPr lang="en" b="1">
                <a:latin typeface="Poppins"/>
                <a:ea typeface="Poppins"/>
                <a:cs typeface="Poppins"/>
                <a:sym typeface="Poppins"/>
              </a:rPr>
              <a:t>Task 11 (Community care):</a:t>
            </a:r>
            <a:r>
              <a:rPr lang="en">
                <a:latin typeface="Poppins"/>
                <a:ea typeface="Poppins"/>
                <a:cs typeface="Poppins"/>
                <a:sym typeface="Poppins"/>
              </a:rPr>
              <a:t> “Health care” (90%)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290830" algn="l" rtl="0">
              <a:spcBef>
                <a:spcPts val="0"/>
              </a:spcBef>
              <a:spcAft>
                <a:spcPts val="0"/>
              </a:spcAft>
              <a:buSzPct val="100000"/>
              <a:buFont typeface="Poppins"/>
              <a:buChar char="■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“Community providers” (4%)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0250" y="130119"/>
            <a:ext cx="3875147" cy="141968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/>
          <p:nvPr/>
        </p:nvSpPr>
        <p:spPr>
          <a:xfrm>
            <a:off x="5166723" y="1430623"/>
            <a:ext cx="248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Hypothesis 0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6722" y="1768469"/>
            <a:ext cx="3901078" cy="141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/>
        </p:nvSpPr>
        <p:spPr>
          <a:xfrm>
            <a:off x="5166723" y="3066017"/>
            <a:ext cx="248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Hypothesis 1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88662" y="3401202"/>
            <a:ext cx="3896120" cy="141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/>
        </p:nvSpPr>
        <p:spPr>
          <a:xfrm>
            <a:off x="5195212" y="4715706"/>
            <a:ext cx="248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Baseline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09" name="Google Shape;109;p20"/>
          <p:cNvCxnSpPr/>
          <p:nvPr/>
        </p:nvCxnSpPr>
        <p:spPr>
          <a:xfrm>
            <a:off x="4876059" y="3490365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0" name="Google Shape;110;p20"/>
          <p:cNvCxnSpPr/>
          <p:nvPr/>
        </p:nvCxnSpPr>
        <p:spPr>
          <a:xfrm>
            <a:off x="4876059" y="3588440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1" name="Google Shape;111;p20"/>
          <p:cNvCxnSpPr/>
          <p:nvPr/>
        </p:nvCxnSpPr>
        <p:spPr>
          <a:xfrm>
            <a:off x="4876059" y="3687358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" name="Google Shape;112;p20"/>
          <p:cNvCxnSpPr/>
          <p:nvPr/>
        </p:nvCxnSpPr>
        <p:spPr>
          <a:xfrm>
            <a:off x="4876059" y="3802865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3" name="Google Shape;113;p20"/>
          <p:cNvCxnSpPr/>
          <p:nvPr/>
        </p:nvCxnSpPr>
        <p:spPr>
          <a:xfrm>
            <a:off x="4876059" y="3918765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4" name="Google Shape;114;p20"/>
          <p:cNvCxnSpPr/>
          <p:nvPr/>
        </p:nvCxnSpPr>
        <p:spPr>
          <a:xfrm>
            <a:off x="4876059" y="4551036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5" name="Google Shape;115;p20"/>
          <p:cNvCxnSpPr/>
          <p:nvPr/>
        </p:nvCxnSpPr>
        <p:spPr>
          <a:xfrm>
            <a:off x="4867145" y="1857557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6" name="Google Shape;116;p20"/>
          <p:cNvCxnSpPr/>
          <p:nvPr/>
        </p:nvCxnSpPr>
        <p:spPr>
          <a:xfrm>
            <a:off x="4867145" y="1955632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7" name="Google Shape;117;p20"/>
          <p:cNvCxnSpPr/>
          <p:nvPr/>
        </p:nvCxnSpPr>
        <p:spPr>
          <a:xfrm>
            <a:off x="4867145" y="2054551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8" name="Google Shape;118;p20"/>
          <p:cNvCxnSpPr/>
          <p:nvPr/>
        </p:nvCxnSpPr>
        <p:spPr>
          <a:xfrm>
            <a:off x="4867145" y="2170057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9" name="Google Shape;119;p20"/>
          <p:cNvCxnSpPr/>
          <p:nvPr/>
        </p:nvCxnSpPr>
        <p:spPr>
          <a:xfrm>
            <a:off x="4867145" y="2285957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0" name="Google Shape;120;p20"/>
          <p:cNvCxnSpPr/>
          <p:nvPr/>
        </p:nvCxnSpPr>
        <p:spPr>
          <a:xfrm>
            <a:off x="4867145" y="2918229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Google Shape;121;p20"/>
          <p:cNvCxnSpPr/>
          <p:nvPr/>
        </p:nvCxnSpPr>
        <p:spPr>
          <a:xfrm>
            <a:off x="4858231" y="200612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2" name="Google Shape;122;p20"/>
          <p:cNvCxnSpPr/>
          <p:nvPr/>
        </p:nvCxnSpPr>
        <p:spPr>
          <a:xfrm>
            <a:off x="4858231" y="298687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3" name="Google Shape;123;p20"/>
          <p:cNvCxnSpPr/>
          <p:nvPr/>
        </p:nvCxnSpPr>
        <p:spPr>
          <a:xfrm>
            <a:off x="4858231" y="397605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4" name="Google Shape;124;p20"/>
          <p:cNvCxnSpPr/>
          <p:nvPr/>
        </p:nvCxnSpPr>
        <p:spPr>
          <a:xfrm>
            <a:off x="4858231" y="513112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5" name="Google Shape;125;p20"/>
          <p:cNvCxnSpPr/>
          <p:nvPr/>
        </p:nvCxnSpPr>
        <p:spPr>
          <a:xfrm>
            <a:off x="4858231" y="629012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6" name="Google Shape;126;p20"/>
          <p:cNvCxnSpPr/>
          <p:nvPr/>
        </p:nvCxnSpPr>
        <p:spPr>
          <a:xfrm>
            <a:off x="4858231" y="1261284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Initial finding #2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32" name="Google Shape;13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02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Poppins"/>
                <a:ea typeface="Poppins"/>
                <a:cs typeface="Poppins"/>
                <a:sym typeface="Poppins"/>
              </a:rPr>
              <a:t>Hypothesis 0 performed better on “manage” tasks</a:t>
            </a:r>
            <a:endParaRPr sz="130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Font typeface="Poppins"/>
              <a:buChar char="●"/>
            </a:pPr>
            <a:r>
              <a:rPr lang="en" sz="1300">
                <a:latin typeface="Poppins"/>
                <a:ea typeface="Poppins"/>
                <a:cs typeface="Poppins"/>
                <a:sym typeface="Poppins"/>
              </a:rPr>
              <a:t>First click after “VA benefits and health care”</a:t>
            </a:r>
            <a:endParaRPr sz="1300"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SzPts val="1050"/>
              <a:buFont typeface="Poppins"/>
              <a:buChar char="○"/>
            </a:pPr>
            <a:r>
              <a:rPr lang="en" sz="1050" b="1">
                <a:latin typeface="Poppins"/>
                <a:ea typeface="Poppins"/>
                <a:cs typeface="Poppins"/>
                <a:sym typeface="Poppins"/>
              </a:rPr>
              <a:t>Task 7 (Records): </a:t>
            </a:r>
            <a:r>
              <a:rPr lang="en" sz="1050">
                <a:latin typeface="Poppins"/>
                <a:ea typeface="Poppins"/>
                <a:cs typeface="Poppins"/>
                <a:sym typeface="Poppins"/>
              </a:rPr>
              <a:t>“My Health” (65%)</a:t>
            </a:r>
            <a:endParaRPr sz="1050"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295275" algn="l" rtl="0">
              <a:spcBef>
                <a:spcPts val="0"/>
              </a:spcBef>
              <a:spcAft>
                <a:spcPts val="0"/>
              </a:spcAft>
              <a:buSzPts val="1050"/>
              <a:buFont typeface="Poppins"/>
              <a:buChar char="■"/>
            </a:pPr>
            <a:r>
              <a:rPr lang="en" sz="1050">
                <a:latin typeface="Poppins"/>
                <a:ea typeface="Poppins"/>
                <a:cs typeface="Poppins"/>
                <a:sym typeface="Poppins"/>
              </a:rPr>
              <a:t> “Records” (33%)</a:t>
            </a:r>
            <a:endParaRPr sz="1050"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5275" algn="l" rtl="0">
              <a:spcBef>
                <a:spcPts val="1000"/>
              </a:spcBef>
              <a:spcAft>
                <a:spcPts val="0"/>
              </a:spcAft>
              <a:buSzPts val="1050"/>
              <a:buFont typeface="Poppins"/>
              <a:buChar char="○"/>
            </a:pPr>
            <a:r>
              <a:rPr lang="en" sz="1050" b="1">
                <a:latin typeface="Poppins"/>
                <a:ea typeface="Poppins"/>
                <a:cs typeface="Poppins"/>
                <a:sym typeface="Poppins"/>
              </a:rPr>
              <a:t>Task 8 (Billing):</a:t>
            </a:r>
            <a:r>
              <a:rPr lang="en" sz="1050">
                <a:latin typeface="Poppins"/>
                <a:ea typeface="Poppins"/>
                <a:cs typeface="Poppins"/>
                <a:sym typeface="Poppins"/>
              </a:rPr>
              <a:t> “My Health” (84%)</a:t>
            </a:r>
            <a:endParaRPr sz="1050"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295275" algn="l" rtl="0">
              <a:spcBef>
                <a:spcPts val="0"/>
              </a:spcBef>
              <a:spcAft>
                <a:spcPts val="0"/>
              </a:spcAft>
              <a:buSzPts val="1050"/>
              <a:buFont typeface="Poppins"/>
              <a:buChar char="■"/>
            </a:pPr>
            <a:r>
              <a:rPr lang="en" sz="1050">
                <a:latin typeface="Poppins"/>
                <a:ea typeface="Poppins"/>
                <a:cs typeface="Poppins"/>
                <a:sym typeface="Poppins"/>
              </a:rPr>
              <a:t>“Service member benefits” (4%)</a:t>
            </a:r>
            <a:endParaRPr sz="1050"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5275" algn="l" rtl="0">
              <a:spcBef>
                <a:spcPts val="1000"/>
              </a:spcBef>
              <a:spcAft>
                <a:spcPts val="0"/>
              </a:spcAft>
              <a:buSzPts val="1050"/>
              <a:buFont typeface="Poppins"/>
              <a:buChar char="○"/>
            </a:pPr>
            <a:r>
              <a:rPr lang="en" sz="1050" b="1">
                <a:latin typeface="Poppins"/>
                <a:ea typeface="Poppins"/>
                <a:cs typeface="Poppins"/>
                <a:sym typeface="Poppins"/>
              </a:rPr>
              <a:t>Task 9 (Prescriptions):</a:t>
            </a:r>
            <a:r>
              <a:rPr lang="en" sz="1050">
                <a:latin typeface="Poppins"/>
                <a:ea typeface="Poppins"/>
                <a:cs typeface="Poppins"/>
                <a:sym typeface="Poppins"/>
              </a:rPr>
              <a:t> “My Health” (90%)</a:t>
            </a:r>
            <a:endParaRPr sz="1050"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295275" algn="l" rtl="0">
              <a:spcBef>
                <a:spcPts val="0"/>
              </a:spcBef>
              <a:spcAft>
                <a:spcPts val="0"/>
              </a:spcAft>
              <a:buSzPts val="1050"/>
              <a:buFont typeface="Poppins"/>
              <a:buChar char="■"/>
            </a:pPr>
            <a:r>
              <a:rPr lang="en" sz="1050">
                <a:latin typeface="Poppins"/>
                <a:ea typeface="Poppins"/>
                <a:cs typeface="Poppins"/>
                <a:sym typeface="Poppins"/>
              </a:rPr>
              <a:t>“Service member benefits” (2%)</a:t>
            </a:r>
            <a:endParaRPr sz="1050"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5275" algn="l" rtl="0">
              <a:spcBef>
                <a:spcPts val="1000"/>
              </a:spcBef>
              <a:spcAft>
                <a:spcPts val="0"/>
              </a:spcAft>
              <a:buSzPts val="1050"/>
              <a:buFont typeface="Poppins"/>
              <a:buChar char="○"/>
            </a:pPr>
            <a:r>
              <a:rPr lang="en" sz="1050" b="1">
                <a:latin typeface="Poppins"/>
                <a:ea typeface="Poppins"/>
                <a:cs typeface="Poppins"/>
                <a:sym typeface="Poppins"/>
              </a:rPr>
              <a:t>Task 10 (Messaging):</a:t>
            </a:r>
            <a:r>
              <a:rPr lang="en" sz="1050">
                <a:latin typeface="Poppins"/>
                <a:ea typeface="Poppins"/>
                <a:cs typeface="Poppins"/>
                <a:sym typeface="Poppins"/>
              </a:rPr>
              <a:t> “My Health” (86%)</a:t>
            </a:r>
            <a:endParaRPr sz="1050"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295275" algn="l" rtl="0">
              <a:spcBef>
                <a:spcPts val="0"/>
              </a:spcBef>
              <a:spcAft>
                <a:spcPts val="0"/>
              </a:spcAft>
              <a:buSzPts val="1050"/>
              <a:buFont typeface="Poppins"/>
              <a:buChar char="■"/>
            </a:pPr>
            <a:r>
              <a:rPr lang="en" sz="1050">
                <a:latin typeface="Poppins"/>
                <a:ea typeface="Poppins"/>
                <a:cs typeface="Poppins"/>
                <a:sym typeface="Poppins"/>
              </a:rPr>
              <a:t>“VA health” (8%)</a:t>
            </a:r>
            <a:endParaRPr sz="1050">
              <a:latin typeface="Poppins"/>
              <a:ea typeface="Poppins"/>
              <a:cs typeface="Poppins"/>
              <a:sym typeface="Poppins"/>
            </a:endParaRPr>
          </a:p>
          <a:p>
            <a:pPr marL="914400" lvl="1" indent="-295275" algn="l" rtl="0">
              <a:spcBef>
                <a:spcPts val="1000"/>
              </a:spcBef>
              <a:spcAft>
                <a:spcPts val="0"/>
              </a:spcAft>
              <a:buSzPts val="1050"/>
              <a:buFont typeface="Poppins"/>
              <a:buChar char="○"/>
            </a:pPr>
            <a:r>
              <a:rPr lang="en" sz="1050" b="1">
                <a:latin typeface="Poppins"/>
                <a:ea typeface="Poppins"/>
                <a:cs typeface="Poppins"/>
                <a:sym typeface="Poppins"/>
              </a:rPr>
              <a:t>Task 12 (Travel pay):</a:t>
            </a:r>
            <a:r>
              <a:rPr lang="en" sz="1050">
                <a:latin typeface="Poppins"/>
                <a:ea typeface="Poppins"/>
                <a:cs typeface="Poppins"/>
                <a:sym typeface="Poppins"/>
              </a:rPr>
              <a:t> “My Health” (86%)</a:t>
            </a:r>
            <a:endParaRPr sz="1050"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295275" algn="l" rtl="0">
              <a:spcBef>
                <a:spcPts val="0"/>
              </a:spcBef>
              <a:spcAft>
                <a:spcPts val="1000"/>
              </a:spcAft>
              <a:buSzPts val="1050"/>
              <a:buFont typeface="Poppins"/>
              <a:buChar char="■"/>
            </a:pPr>
            <a:r>
              <a:rPr lang="en" sz="1050">
                <a:latin typeface="Poppins"/>
                <a:ea typeface="Poppins"/>
                <a:cs typeface="Poppins"/>
                <a:sym typeface="Poppins"/>
              </a:rPr>
              <a:t>“Service member benefits” (6%)</a:t>
            </a:r>
            <a:endParaRPr sz="105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0250" y="130119"/>
            <a:ext cx="3875147" cy="141968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 txBox="1"/>
          <p:nvPr/>
        </p:nvSpPr>
        <p:spPr>
          <a:xfrm>
            <a:off x="5166723" y="1430623"/>
            <a:ext cx="248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Hypothesis 0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6722" y="1768469"/>
            <a:ext cx="3901078" cy="141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 txBox="1"/>
          <p:nvPr/>
        </p:nvSpPr>
        <p:spPr>
          <a:xfrm>
            <a:off x="5166723" y="3066017"/>
            <a:ext cx="248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Hypothesis 1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6490" y="3401202"/>
            <a:ext cx="3896120" cy="141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5195212" y="4715706"/>
            <a:ext cx="248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Baseline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39" name="Google Shape;139;p21"/>
          <p:cNvCxnSpPr/>
          <p:nvPr/>
        </p:nvCxnSpPr>
        <p:spPr>
          <a:xfrm>
            <a:off x="4804746" y="839963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0" name="Google Shape;140;p21"/>
          <p:cNvCxnSpPr/>
          <p:nvPr/>
        </p:nvCxnSpPr>
        <p:spPr>
          <a:xfrm>
            <a:off x="4804746" y="938038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1" name="Google Shape;141;p21"/>
          <p:cNvCxnSpPr/>
          <p:nvPr/>
        </p:nvCxnSpPr>
        <p:spPr>
          <a:xfrm>
            <a:off x="4804746" y="1036956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2" name="Google Shape;142;p21"/>
          <p:cNvCxnSpPr/>
          <p:nvPr/>
        </p:nvCxnSpPr>
        <p:spPr>
          <a:xfrm>
            <a:off x="4804746" y="1152463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3" name="Google Shape;143;p21"/>
          <p:cNvCxnSpPr/>
          <p:nvPr/>
        </p:nvCxnSpPr>
        <p:spPr>
          <a:xfrm>
            <a:off x="4804746" y="1366413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4" name="Google Shape;144;p21"/>
          <p:cNvCxnSpPr/>
          <p:nvPr/>
        </p:nvCxnSpPr>
        <p:spPr>
          <a:xfrm>
            <a:off x="4813660" y="2494991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5" name="Google Shape;145;p21"/>
          <p:cNvCxnSpPr/>
          <p:nvPr/>
        </p:nvCxnSpPr>
        <p:spPr>
          <a:xfrm>
            <a:off x="4813660" y="2593066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6" name="Google Shape;146;p21"/>
          <p:cNvCxnSpPr/>
          <p:nvPr/>
        </p:nvCxnSpPr>
        <p:spPr>
          <a:xfrm>
            <a:off x="4813660" y="2691985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7" name="Google Shape;147;p21"/>
          <p:cNvCxnSpPr/>
          <p:nvPr/>
        </p:nvCxnSpPr>
        <p:spPr>
          <a:xfrm>
            <a:off x="4813660" y="2807491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8" name="Google Shape;148;p21"/>
          <p:cNvCxnSpPr/>
          <p:nvPr/>
        </p:nvCxnSpPr>
        <p:spPr>
          <a:xfrm>
            <a:off x="4813660" y="3021441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9" name="Google Shape;149;p21"/>
          <p:cNvCxnSpPr/>
          <p:nvPr/>
        </p:nvCxnSpPr>
        <p:spPr>
          <a:xfrm>
            <a:off x="4876059" y="4114360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0" name="Google Shape;150;p21"/>
          <p:cNvCxnSpPr/>
          <p:nvPr/>
        </p:nvCxnSpPr>
        <p:spPr>
          <a:xfrm>
            <a:off x="4876059" y="4212435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1" name="Google Shape;151;p21"/>
          <p:cNvCxnSpPr/>
          <p:nvPr/>
        </p:nvCxnSpPr>
        <p:spPr>
          <a:xfrm>
            <a:off x="4876059" y="4311353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2" name="Google Shape;152;p21"/>
          <p:cNvCxnSpPr/>
          <p:nvPr/>
        </p:nvCxnSpPr>
        <p:spPr>
          <a:xfrm>
            <a:off x="4876059" y="4426860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3" name="Google Shape;153;p21"/>
          <p:cNvCxnSpPr/>
          <p:nvPr/>
        </p:nvCxnSpPr>
        <p:spPr>
          <a:xfrm>
            <a:off x="4876059" y="4640810"/>
            <a:ext cx="338700" cy="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1039</Words>
  <Application>Microsoft Office PowerPoint</Application>
  <PresentationFormat>On-screen Show (16:9)</PresentationFormat>
  <Paragraphs>135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Century Gothic</vt:lpstr>
      <vt:lpstr>Arial</vt:lpstr>
      <vt:lpstr>Merriweather</vt:lpstr>
      <vt:lpstr>Poppins</vt:lpstr>
      <vt:lpstr>Simple Light</vt:lpstr>
      <vt:lpstr>PowerPoint Presentation</vt:lpstr>
      <vt:lpstr>Agenda</vt:lpstr>
      <vt:lpstr>PowerPoint Presentation</vt:lpstr>
      <vt:lpstr>Background and goals</vt:lpstr>
      <vt:lpstr>Veteran journey &amp; OCTO-DE </vt:lpstr>
      <vt:lpstr>Participant Demographics</vt:lpstr>
      <vt:lpstr>Initial findings</vt:lpstr>
      <vt:lpstr>Initial finding #1</vt:lpstr>
      <vt:lpstr>Initial finding #2  </vt:lpstr>
      <vt:lpstr>Initial finding #3</vt:lpstr>
      <vt:lpstr>Initial finding #4 </vt:lpstr>
      <vt:lpstr>Initial finding #5</vt:lpstr>
      <vt:lpstr>More to come…</vt:lpstr>
      <vt:lpstr>PowerPoint Presentation</vt:lpstr>
      <vt:lpstr>Updates:</vt:lpstr>
      <vt:lpstr>Content Review/Approval </vt:lpstr>
      <vt:lpstr>Accessibility Analysis </vt:lpstr>
      <vt:lpstr>Notifications Process Map</vt:lpstr>
      <vt:lpstr>Updated documentation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Tami Corson</dc:creator>
  <cp:lastModifiedBy>Tami Corson</cp:lastModifiedBy>
  <cp:revision>1</cp:revision>
  <dcterms:modified xsi:type="dcterms:W3CDTF">2022-06-28T16:28:40Z</dcterms:modified>
</cp:coreProperties>
</file>